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7007"/>
    <a:srgbClr val="990099"/>
    <a:srgbClr val="CC3399"/>
    <a:srgbClr val="01D59D"/>
    <a:srgbClr val="E8AF0E"/>
    <a:srgbClr val="FFCF65"/>
    <a:srgbClr val="F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>
        <p:scale>
          <a:sx n="75" d="100"/>
          <a:sy n="75" d="100"/>
        </p:scale>
        <p:origin x="2010" y="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sv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44213A-30DE-491C-8326-2B4579680EDB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864D5-8E56-463D-A1B9-CF75AFA389BB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91166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1169086-25DA-48F7-8E4C-2BB4BFB8F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B75D8171-9090-4626-A5E5-A435532A0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8F00FE7-4B69-4273-B506-85A9E903F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255907CB-6D71-44C3-A98A-01ABC4EFE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55D56281-8432-4832-90A7-11532515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062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09CB5D9-AEEE-45E8-8612-1064D5F56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714A6317-CAC4-4420-B714-5188995D0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69E637A2-9BAD-4460-A547-4AF296C82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0BA3141-3A06-4BB0-BC93-D9A55507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06498CE9-7FF1-4939-888B-90A17D3F5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3553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14E350CD-128A-487E-9FFD-4D30B1CC51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9E12AB3D-E5AB-424F-A6B4-9FD8C780E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2086ED34-76CC-43C3-AD2D-D1726F5F1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A18537FE-FB21-4DBD-945A-8E777464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ECCE030-8134-4CC5-8EF7-754BBC46B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69431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F1E6BB0-7706-44BD-836F-89146E8F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21A79B7-E733-4EEA-B481-BE24FF802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6C1A45E-F04C-4B17-85D4-56D00C3B3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B2270392-877F-4944-961B-30B91F833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237EF706-C7CA-4325-83D2-614F640ED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23502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47887AF-48E9-4B49-9375-F40443F63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66B614BE-CD9D-46CD-9BD7-FEAF3BB14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033AFC2-5D88-4ECB-8E7A-D75174228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9CEC4C85-D47E-4CCF-BF2B-F9CDAD3DD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F3355F2-6B37-434C-B4E8-512D2D904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98882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DCD3652-FBC9-4B95-9B90-21D66490A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384C17D-44A4-486D-8EB4-FDC3CFB0B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9D85F4A2-FA09-4597-AFDC-529CE9BF2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36A4CF7E-5BEF-490A-8055-6E88A1E7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2B34224E-D8F3-4F88-A45C-123A91F7F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29764F11-D36B-4A19-A696-FDBFA09F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4532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7010BE5-BC02-405C-9FF5-0A55240F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F974CBF1-331A-4C5D-B4DE-E149B03CC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FF90CC2F-409C-482F-AA3A-9F2FE8227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71147A80-EA03-4789-8399-D2448C5E4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6655699A-3CA4-4B97-8D72-78CDF56174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111DE55A-4908-4B7F-A1F8-59CE724E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4C5C3F49-2C2D-426D-80DB-F0786DCE5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4C484115-D4C3-49DE-99D2-2097429E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8946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BDC0919-D781-46FA-A162-5A4D2EFF6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95E84CD7-FF68-4ADA-9CD2-AA30E0330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C7C1BAFA-DE23-417C-A343-8953CEFA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DF599214-21FF-44BA-9E09-BFFAE2DD3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3730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2219F5AF-54C8-4069-B81F-31CD6FF31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1A7F23B4-0C76-4117-81AA-168253F6D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B62F2C2E-1ECA-4E09-AAB6-1246A19F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6306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109E8E6-DD74-4AD8-8B5A-A203D0F1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D8C21127-478E-4B1A-AA43-65AF5153D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12E67F03-B1D0-4E2C-BAE7-D7690D87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FB94CAF6-B05F-4C32-AF67-36D92EBC0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47D8153-318C-4F41-BC3B-E2932D308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9F6EB8F0-3DE3-4A2E-839E-6C7D45D71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8749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CA30130-893D-4C25-B7D4-7FF4AC61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9A0EAA43-DBFF-4FC4-9573-7D6C54BF0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7254D028-3C84-4DA8-84BB-644EF2E5D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1038F31C-1E69-4BD7-88FE-C5709EE3D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E7C7ED05-DD6F-4CD9-A722-181EC4770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C6480025-C817-4E4A-A422-A693FDB5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12776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18E5DE0F-D792-4A3D-B91A-DB9416E44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06AC436F-1FCE-4E88-91A3-94BCBDD34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07A00DA1-74CC-4EDC-B018-D9A92804D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9D21C-D100-49C5-90AF-A1E79969F404}" type="datetimeFigureOut">
              <a:rPr lang="bg-BG" smtClean="0"/>
              <a:t>12.10.2022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11816992-FA42-4DDC-BA2E-E185CD6BF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AB7849DC-C6CF-4BD0-BBA5-177760948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61406-9A53-4C33-B7F4-6B758504439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2342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koVtori/Mitko.Vtori-World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MitkoVtori" TargetMode="External"/><Relationship Id="rId4" Type="http://schemas.openxmlformats.org/officeDocument/2006/relationships/hyperlink" Target="https://softuni.b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call.me.mitko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channel/UC2pX2JU80fHsZ1ejzBUpeOA" TargetMode="External"/><Relationship Id="rId5" Type="http://schemas.openxmlformats.org/officeDocument/2006/relationships/hyperlink" Target="https://twitter.com/MitkoVtori" TargetMode="External"/><Relationship Id="rId4" Type="http://schemas.openxmlformats.org/officeDocument/2006/relationships/hyperlink" Target="https://www.facebook.com/profile.php?id=100080198403604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itkovtori.github.io/Mitko.Vtori-World/" TargetMode="Externa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ackerstoyanovBG" TargetMode="External"/><Relationship Id="rId3" Type="http://schemas.openxmlformats.org/officeDocument/2006/relationships/hyperlink" Target="https://pxhere.com/bg/photo/31648" TargetMode="External"/><Relationship Id="rId7" Type="http://schemas.openxmlformats.org/officeDocument/2006/relationships/hyperlink" Target="https://github.com/MitkoVtori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MitkoVtori/Mitko.Vtori-World" TargetMode="External"/><Relationship Id="rId5" Type="http://schemas.openxmlformats.org/officeDocument/2006/relationships/hyperlink" Target="https://github.com/Mitko-Vtori-World" TargetMode="External"/><Relationship Id="rId4" Type="http://schemas.openxmlformats.org/officeDocument/2006/relationships/hyperlink" Target="https://mitkovtori.github.io/Mitko.Vtori-World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tkovtori.github.io/Mitko.Vtori-World/" TargetMode="External"/><Relationship Id="rId5" Type="http://schemas.openxmlformats.org/officeDocument/2006/relationships/hyperlink" Target="https://github.com/Mitko-Vtori-World" TargetMode="External"/><Relationship Id="rId4" Type="http://schemas.openxmlformats.org/officeDocument/2006/relationships/hyperlink" Target="https://github.com/MitkoVtori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uni.bg/" TargetMode="External"/><Relationship Id="rId7" Type="http://schemas.openxmlformats.org/officeDocument/2006/relationships/hyperlink" Target="https://github.com/MitkoVtori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tkovtori.github.io/Mitko.Vtori-World/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www.python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itkovtori.github.io/Mitko.Vtori-World/" TargetMode="External"/><Relationship Id="rId4" Type="http://schemas.openxmlformats.org/officeDocument/2006/relationships/hyperlink" Target="https://github.com/HackerstoyanovB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bg/%D1%87%D0%B5%D1%80%D0%B2%D0%B5%D0%BD%D0%BE-%D0%BF%D1%80%D0%BE%D1%81%D1%82%D0%BE-%D1%84%D0%BE%D0%BD-%D0%BC%D0%BE%D0%B4%D0%B5%D0%BB-%D0%B1%D0%B0%D0%BD%D0%B5%D1%80-1154016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itkovtori.github.io/Mitko.Vtori-World/" TargetMode="External"/><Relationship Id="rId4" Type="http://schemas.openxmlformats.org/officeDocument/2006/relationships/hyperlink" Target="mailto:mitko.vtori@gmail.com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484214CE-D6B5-47C6-9E45-E7541FAB1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0D39C8C-4F87-4142-ACA1-04C05F20C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913" y="487770"/>
            <a:ext cx="9209903" cy="2224860"/>
          </a:xfrm>
        </p:spPr>
        <p:txBody>
          <a:bodyPr>
            <a:normAutofit/>
            <a:scene3d>
              <a:camera prst="perspectiveRight"/>
              <a:lightRig rig="threePt" dir="t"/>
            </a:scene3d>
          </a:bodyPr>
          <a:lstStyle/>
          <a:p>
            <a:r>
              <a:rPr lang="en-US" sz="8800" b="1" dirty="0">
                <a:solidFill>
                  <a:srgbClr val="990099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Welcome to</a:t>
            </a:r>
            <a:endParaRPr lang="bg-BG" sz="8800" b="1" dirty="0">
              <a:solidFill>
                <a:srgbClr val="990099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A436CE88-0234-423A-A8C9-17BBC1709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337717" y="2814638"/>
            <a:ext cx="15553037" cy="4043362"/>
          </a:xfrm>
        </p:spPr>
        <p:txBody>
          <a:bodyPr>
            <a:normAutofit/>
            <a:scene3d>
              <a:camera prst="perspectiveLeft"/>
              <a:lightRig rig="threePt" dir="t"/>
            </a:scene3d>
          </a:bodyPr>
          <a:lstStyle/>
          <a:p>
            <a:r>
              <a:rPr lang="en-US" sz="9600" dirty="0" err="1">
                <a:solidFill>
                  <a:srgbClr val="990099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Bahnschrift" panose="020B0502040204020203" pitchFamily="34" charset="0"/>
                <a:cs typeface="Aharoni" panose="02010803020104030203" pitchFamily="2" charset="-79"/>
              </a:rPr>
              <a:t>Mitko.Vtori</a:t>
            </a:r>
            <a:r>
              <a:rPr lang="en-US" sz="9600" dirty="0">
                <a:solidFill>
                  <a:srgbClr val="990099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60000" endA="900" endPos="58000" dir="5400000" sy="-100000" algn="bl" rotWithShape="0"/>
                </a:effectLst>
                <a:latin typeface="Bahnschrift" panose="020B0502040204020203" pitchFamily="34" charset="0"/>
                <a:cs typeface="Aharoni" panose="02010803020104030203" pitchFamily="2" charset="-79"/>
              </a:rPr>
              <a:t> World</a:t>
            </a:r>
            <a:endParaRPr lang="bg-BG" sz="9600" dirty="0">
              <a:solidFill>
                <a:srgbClr val="990099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  <a:reflection blurRad="6350" stA="60000" endA="900" endPos="58000" dir="5400000" sy="-100000" algn="bl" rotWithShape="0"/>
              </a:effectLst>
              <a:latin typeface="Bahnschrift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0495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65A1D579-855E-48E1-8841-413F48C1A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600" y="-88900"/>
            <a:ext cx="14922500" cy="694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733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7A457116-7AEB-4D01-A3C2-AE28FACFE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132800" cy="6959600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F89E6685-E6B9-40EC-8D2F-34F06C10DB0B}"/>
              </a:ext>
            </a:extLst>
          </p:cNvPr>
          <p:cNvSpPr/>
          <p:nvPr/>
        </p:nvSpPr>
        <p:spPr>
          <a:xfrm>
            <a:off x="5613400" y="2408535"/>
            <a:ext cx="22351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3"/>
              </a:rPr>
              <a:t>______</a:t>
            </a:r>
            <a:endParaRPr lang="bg-BG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95DBBE64-AADB-41B8-9680-E805B6B3945F}"/>
              </a:ext>
            </a:extLst>
          </p:cNvPr>
          <p:cNvSpPr/>
          <p:nvPr/>
        </p:nvSpPr>
        <p:spPr>
          <a:xfrm>
            <a:off x="5727700" y="3803134"/>
            <a:ext cx="289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4"/>
              </a:rPr>
              <a:t>______</a:t>
            </a:r>
            <a:endParaRPr lang="bg-BG" sz="4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57486C52-BB58-4155-8B5D-3A4263F0BC40}"/>
              </a:ext>
            </a:extLst>
          </p:cNvPr>
          <p:cNvSpPr/>
          <p:nvPr/>
        </p:nvSpPr>
        <p:spPr>
          <a:xfrm>
            <a:off x="5613400" y="5924034"/>
            <a:ext cx="171393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5"/>
              </a:rPr>
              <a:t>______</a:t>
            </a:r>
            <a:endParaRPr lang="bg-BG" sz="4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8276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3185F7FC-2D83-4F2F-85A1-EE4730868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1950" y="0"/>
            <a:ext cx="18732500" cy="6857999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C8A48A2F-4397-43F2-8603-16AD757FF565}"/>
              </a:ext>
            </a:extLst>
          </p:cNvPr>
          <p:cNvSpPr/>
          <p:nvPr/>
        </p:nvSpPr>
        <p:spPr>
          <a:xfrm>
            <a:off x="3176181" y="2345035"/>
            <a:ext cx="37863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bg-BG" sz="60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CE933019-97BF-4E9A-A1E5-016DC0686FCA}"/>
              </a:ext>
            </a:extLst>
          </p:cNvPr>
          <p:cNvSpPr/>
          <p:nvPr/>
        </p:nvSpPr>
        <p:spPr>
          <a:xfrm>
            <a:off x="6496704" y="1982449"/>
            <a:ext cx="214048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bg-BG" sz="8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88179571-EFB1-4FE0-82FC-2A5C6B55A59F}"/>
              </a:ext>
            </a:extLst>
          </p:cNvPr>
          <p:cNvSpPr/>
          <p:nvPr/>
        </p:nvSpPr>
        <p:spPr>
          <a:xfrm>
            <a:off x="4604749" y="4679434"/>
            <a:ext cx="41710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bg-BG" sz="72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80C34739-3ECD-4727-A436-B43DB20C162B}"/>
              </a:ext>
            </a:extLst>
          </p:cNvPr>
          <p:cNvSpPr/>
          <p:nvPr/>
        </p:nvSpPr>
        <p:spPr>
          <a:xfrm>
            <a:off x="5994300" y="4433213"/>
            <a:ext cx="47000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lang="bg-BG" sz="8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7810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E47AD485-D723-444C-A60B-480C88077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0"/>
            <a:ext cx="7848600" cy="2730500"/>
          </a:xfrm>
          <a:prstGeom prst="rect">
            <a:avLst/>
          </a:prstGeom>
        </p:spPr>
      </p:pic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085A6F01-5DEF-47B8-B31C-CEC09B1BE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2730500"/>
            <a:ext cx="7848600" cy="2374900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F3CAD9E9-881A-4049-9C49-453BF38096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5105400"/>
            <a:ext cx="7848600" cy="1752600"/>
          </a:xfrm>
          <a:prstGeom prst="rect">
            <a:avLst/>
          </a:prstGeom>
        </p:spPr>
      </p:pic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32E6C8B2-7FD2-4F5B-A9CD-4F097AC19C22}"/>
              </a:ext>
            </a:extLst>
          </p:cNvPr>
          <p:cNvSpPr/>
          <p:nvPr/>
        </p:nvSpPr>
        <p:spPr>
          <a:xfrm>
            <a:off x="0" y="0"/>
            <a:ext cx="2019300" cy="6858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D5E9376A-A91D-4C6E-8778-0E492DCC4A3B}"/>
              </a:ext>
            </a:extLst>
          </p:cNvPr>
          <p:cNvSpPr/>
          <p:nvPr/>
        </p:nvSpPr>
        <p:spPr>
          <a:xfrm>
            <a:off x="9867900" y="0"/>
            <a:ext cx="2324100" cy="6858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Правоъгълник 9">
            <a:extLst>
              <a:ext uri="{FF2B5EF4-FFF2-40B4-BE49-F238E27FC236}">
                <a16:creationId xmlns:a16="http://schemas.microsoft.com/office/drawing/2014/main" id="{ECF2C340-F4E6-4A22-9A41-B7A97568152C}"/>
              </a:ext>
            </a:extLst>
          </p:cNvPr>
          <p:cNvSpPr/>
          <p:nvPr/>
        </p:nvSpPr>
        <p:spPr>
          <a:xfrm>
            <a:off x="-99793" y="2994620"/>
            <a:ext cx="117566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Games                                                   Page!</a:t>
            </a:r>
            <a:endParaRPr lang="bg-BG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536C43F8-9257-48E6-965A-90C1C2BF3B9A}"/>
              </a:ext>
            </a:extLst>
          </p:cNvPr>
          <p:cNvSpPr/>
          <p:nvPr/>
        </p:nvSpPr>
        <p:spPr>
          <a:xfrm>
            <a:off x="9504982" y="6488668"/>
            <a:ext cx="26870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https://Mitko.Vtori-World/</a:t>
            </a:r>
            <a:endParaRPr lang="bg-BG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830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796274B1-38B9-42B2-80A8-65C587842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70F38591-2DBB-4BAF-9A1A-70C9F90CA0C0}"/>
              </a:ext>
            </a:extLst>
          </p:cNvPr>
          <p:cNvSpPr/>
          <p:nvPr/>
        </p:nvSpPr>
        <p:spPr>
          <a:xfrm>
            <a:off x="1957238" y="0"/>
            <a:ext cx="82775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WHY ARE YOU STILL HERE!?</a:t>
            </a:r>
            <a:endParaRPr lang="bg-BG" sz="5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5000" endA="50" endPos="85000" dist="29997" dir="5400000" sy="-100000" algn="bl" rotWithShape="0"/>
              </a:effectLst>
            </a:endParaRP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3D3F27E4-1EC9-43D6-A665-399A9AE91BB1}"/>
              </a:ext>
            </a:extLst>
          </p:cNvPr>
          <p:cNvSpPr/>
          <p:nvPr/>
        </p:nvSpPr>
        <p:spPr>
          <a:xfrm>
            <a:off x="733197" y="1148834"/>
            <a:ext cx="1115741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Go explore our site before you miss something! </a:t>
            </a:r>
            <a:endParaRPr lang="bg-BG" sz="4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5000" endA="50" endPos="85000" dist="29997" dir="5400000" sy="-100000" algn="bl" rotWithShape="0"/>
              </a:effectLst>
            </a:endParaRPr>
          </a:p>
        </p:txBody>
      </p:sp>
      <p:sp>
        <p:nvSpPr>
          <p:cNvPr id="7" name="Текстово поле 6">
            <a:extLst>
              <a:ext uri="{FF2B5EF4-FFF2-40B4-BE49-F238E27FC236}">
                <a16:creationId xmlns:a16="http://schemas.microsoft.com/office/drawing/2014/main" id="{DDA22D43-86E5-459B-A2B3-8E1B5009D899}"/>
              </a:ext>
            </a:extLst>
          </p:cNvPr>
          <p:cNvSpPr txBox="1"/>
          <p:nvPr/>
        </p:nvSpPr>
        <p:spPr>
          <a:xfrm>
            <a:off x="517292" y="2239031"/>
            <a:ext cx="111574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C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https://mitkovtori.github.io/Mitko.Vtori-World/</a:t>
            </a:r>
            <a:endParaRPr lang="bg-BG" sz="4400" dirty="0">
              <a:solidFill>
                <a:srgbClr val="FFC000"/>
              </a:solidFill>
            </a:endParaRPr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DC955F30-669F-4A3C-A23A-370AF1C16CD3}"/>
              </a:ext>
            </a:extLst>
          </p:cNvPr>
          <p:cNvSpPr txBox="1"/>
          <p:nvPr/>
        </p:nvSpPr>
        <p:spPr>
          <a:xfrm>
            <a:off x="968142" y="3141642"/>
            <a:ext cx="10773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https://github.com/Mitko-Vtori-World</a:t>
            </a:r>
            <a:endParaRPr lang="bg-BG" sz="4800" dirty="0">
              <a:solidFill>
                <a:srgbClr val="FFC000"/>
              </a:solidFill>
            </a:endParaRPr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EC19D0BA-6D1D-435B-8DDC-1D0CBCA43089}"/>
              </a:ext>
            </a:extLst>
          </p:cNvPr>
          <p:cNvSpPr txBox="1"/>
          <p:nvPr/>
        </p:nvSpPr>
        <p:spPr>
          <a:xfrm>
            <a:off x="618897" y="4157306"/>
            <a:ext cx="1059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https://github.com/MitkoVtori/Mitko.Vtori-World</a:t>
            </a:r>
            <a:endParaRPr lang="bg-BG" dirty="0">
              <a:solidFill>
                <a:srgbClr val="FFC000"/>
              </a:solidFill>
            </a:endParaRP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1B61BD3A-6EE5-42B1-BE51-92629042FF4D}"/>
              </a:ext>
            </a:extLst>
          </p:cNvPr>
          <p:cNvSpPr txBox="1"/>
          <p:nvPr/>
        </p:nvSpPr>
        <p:spPr>
          <a:xfrm>
            <a:off x="1631945" y="4853584"/>
            <a:ext cx="99411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https://github.com/MitkoVtori</a:t>
            </a:r>
            <a:endParaRPr lang="bg-BG" sz="4800" dirty="0">
              <a:solidFill>
                <a:srgbClr val="FFFF00"/>
              </a:solidFill>
            </a:endParaRPr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F88EA235-CB48-41BA-952E-E7A5201E3174}"/>
              </a:ext>
            </a:extLst>
          </p:cNvPr>
          <p:cNvSpPr txBox="1"/>
          <p:nvPr/>
        </p:nvSpPr>
        <p:spPr>
          <a:xfrm>
            <a:off x="1524000" y="5888505"/>
            <a:ext cx="924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https://github.com/HackerstoyanovBG</a:t>
            </a:r>
            <a:endParaRPr lang="bg-BG" sz="4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344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137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2558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313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6C7D7F54-AE35-4CFA-A558-41D4E29746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24" y="0"/>
            <a:ext cx="12192000" cy="6858000"/>
          </a:xfrm>
          <a:prstGeom prst="rect">
            <a:avLst/>
          </a:prstGeom>
        </p:spPr>
      </p:pic>
      <p:pic>
        <p:nvPicPr>
          <p:cNvPr id="16" name="Картина 15">
            <a:extLst>
              <a:ext uri="{FF2B5EF4-FFF2-40B4-BE49-F238E27FC236}">
                <a16:creationId xmlns:a16="http://schemas.microsoft.com/office/drawing/2014/main" id="{1B3B28D8-F0E9-483F-BF6A-B1CC42BBD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8978" y="2667987"/>
            <a:ext cx="1877254" cy="2174628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DCC060B1-5472-41F4-B89F-2109621B32BE}"/>
              </a:ext>
            </a:extLst>
          </p:cNvPr>
          <p:cNvSpPr/>
          <p:nvPr/>
        </p:nvSpPr>
        <p:spPr>
          <a:xfrm>
            <a:off x="-2424441" y="139468"/>
            <a:ext cx="1419379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</a:t>
            </a:r>
            <a:r>
              <a:rPr lang="en-US" sz="6000" dirty="0" err="1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Mitko.Vtori</a:t>
            </a:r>
            <a:r>
              <a:rPr lang="en-US" sz="60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World?</a:t>
            </a:r>
            <a:endParaRPr lang="bg-BG" sz="60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0BEC158A-D57C-42E8-A6CE-6D461A476A42}"/>
              </a:ext>
            </a:extLst>
          </p:cNvPr>
          <p:cNvSpPr/>
          <p:nvPr/>
        </p:nvSpPr>
        <p:spPr>
          <a:xfrm>
            <a:off x="850900" y="1200785"/>
            <a:ext cx="961464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bg-BG" sz="2400" b="1" dirty="0">
                <a:solidFill>
                  <a:schemeClr val="accent1"/>
                </a:solidFill>
              </a:rPr>
              <a:t>◉</a:t>
            </a:r>
            <a:r>
              <a:rPr lang="bg-BG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</a:t>
            </a:r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This is a company created by </a:t>
            </a:r>
            <a:r>
              <a:rPr lang="en-US" sz="36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Dimitar Dimitrov</a:t>
            </a:r>
            <a:endParaRPr lang="bg-BG" sz="36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D2F04677-EE37-4E0A-B577-01F8791E42A5}"/>
              </a:ext>
            </a:extLst>
          </p:cNvPr>
          <p:cNvSpPr/>
          <p:nvPr/>
        </p:nvSpPr>
        <p:spPr>
          <a:xfrm>
            <a:off x="1164985" y="2297430"/>
            <a:ext cx="27790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bg-BG" sz="24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bg-BG" sz="24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bg-BG" sz="20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E575B443-0048-4F40-8FCF-1C178E397B79}"/>
              </a:ext>
            </a:extLst>
          </p:cNvPr>
          <p:cNvSpPr/>
          <p:nvPr/>
        </p:nvSpPr>
        <p:spPr>
          <a:xfrm>
            <a:off x="6003635" y="296733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bg-BG" sz="54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0AE57DF9-A32A-49D5-A0EF-ACD855F1E40B}"/>
              </a:ext>
            </a:extLst>
          </p:cNvPr>
          <p:cNvSpPr/>
          <p:nvPr/>
        </p:nvSpPr>
        <p:spPr>
          <a:xfrm>
            <a:off x="11224" y="4630242"/>
            <a:ext cx="11928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0"/>
                <a:solidFill>
                  <a:srgbClr val="CF7007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 can see the company’s open source code at GitHub:</a:t>
            </a:r>
            <a:endParaRPr lang="bg-BG" sz="40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40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https://github.com/Mitko-Vtori-World</a:t>
            </a:r>
            <a:endParaRPr lang="bg-BG" sz="40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CE1355CF-CF23-4C7B-82F4-83B5084DA3AD}"/>
              </a:ext>
            </a:extLst>
          </p:cNvPr>
          <p:cNvSpPr/>
          <p:nvPr/>
        </p:nvSpPr>
        <p:spPr>
          <a:xfrm>
            <a:off x="1022043" y="1951215"/>
            <a:ext cx="101254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2400" b="1" dirty="0">
                <a:solidFill>
                  <a:schemeClr val="accent1"/>
                </a:solidFill>
              </a:rPr>
              <a:t>◉</a:t>
            </a:r>
            <a:r>
              <a:rPr lang="bg-BG" sz="24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main idea is to share code and do fun projects</a:t>
            </a:r>
            <a:endParaRPr lang="bg-BG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5F5A607D-DB7B-4D1B-9B7E-402ECE7483E2}"/>
              </a:ext>
            </a:extLst>
          </p:cNvPr>
          <p:cNvSpPr/>
          <p:nvPr/>
        </p:nvSpPr>
        <p:spPr>
          <a:xfrm>
            <a:off x="1022043" y="2853863"/>
            <a:ext cx="74132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2400" b="1" dirty="0">
                <a:solidFill>
                  <a:schemeClr val="accent1"/>
                </a:solidFill>
              </a:rPr>
              <a:t>◉</a:t>
            </a:r>
            <a:r>
              <a:rPr lang="bg-BG" sz="24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Everything started with this </a:t>
            </a:r>
            <a:r>
              <a:rPr lang="en-US" sz="3600" b="0" cap="none" spc="0" dirty="0">
                <a:ln w="0"/>
                <a:solidFill>
                  <a:srgbClr val="CF7007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website</a:t>
            </a:r>
            <a:endParaRPr lang="bg-BG" sz="3600" b="0" cap="none" spc="0" dirty="0">
              <a:ln w="0"/>
              <a:solidFill>
                <a:srgbClr val="CF7007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CC3C92C4-20A3-4D5A-9058-1893E5E6CFC5}"/>
              </a:ext>
            </a:extLst>
          </p:cNvPr>
          <p:cNvSpPr/>
          <p:nvPr/>
        </p:nvSpPr>
        <p:spPr>
          <a:xfrm>
            <a:off x="1211572" y="3013958"/>
            <a:ext cx="1847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bg-BG" sz="2400" b="0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bg-BG" sz="240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Текстово поле 16">
            <a:extLst>
              <a:ext uri="{FF2B5EF4-FFF2-40B4-BE49-F238E27FC236}">
                <a16:creationId xmlns:a16="http://schemas.microsoft.com/office/drawing/2014/main" id="{54E88FBC-1D4C-4236-B5E9-37C707A1F4FF}"/>
              </a:ext>
            </a:extLst>
          </p:cNvPr>
          <p:cNvSpPr txBox="1"/>
          <p:nvPr/>
        </p:nvSpPr>
        <p:spPr>
          <a:xfrm>
            <a:off x="9582010" y="6448889"/>
            <a:ext cx="4716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https://Mitko.Vtori-World/</a:t>
            </a:r>
            <a:endParaRPr lang="bg-BG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993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3D8F9BE3-C62D-4FFD-8CD3-CD25A8085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5958C285-75AD-4F50-93B3-11154CB747CC}"/>
              </a:ext>
            </a:extLst>
          </p:cNvPr>
          <p:cNvSpPr/>
          <p:nvPr/>
        </p:nvSpPr>
        <p:spPr>
          <a:xfrm>
            <a:off x="0" y="0"/>
            <a:ext cx="2159000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8" name="Графика 7" descr="Контролен списък RTL">
            <a:extLst>
              <a:ext uri="{FF2B5EF4-FFF2-40B4-BE49-F238E27FC236}">
                <a16:creationId xmlns:a16="http://schemas.microsoft.com/office/drawing/2014/main" id="{BE8366DE-C0C3-481A-8EA1-C3D9824E6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5083" y="1524000"/>
            <a:ext cx="3407833" cy="444500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0747EAE4-2856-4272-9B9B-BA4FCF1FEC75}"/>
              </a:ext>
            </a:extLst>
          </p:cNvPr>
          <p:cNvSpPr txBox="1"/>
          <p:nvPr/>
        </p:nvSpPr>
        <p:spPr>
          <a:xfrm>
            <a:off x="3499909" y="3023225"/>
            <a:ext cx="90550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Meet our workers</a:t>
            </a:r>
            <a:endParaRPr lang="bg-BG" sz="8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1251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ED72C1F9-5539-4057-AD83-4227BB79F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E325A339-4ACA-486A-982B-4B72E4C52004}"/>
              </a:ext>
            </a:extLst>
          </p:cNvPr>
          <p:cNvSpPr/>
          <p:nvPr/>
        </p:nvSpPr>
        <p:spPr>
          <a:xfrm>
            <a:off x="0" y="0"/>
            <a:ext cx="2159000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" name="Правоъгълник 4">
            <a:extLst>
              <a:ext uri="{FF2B5EF4-FFF2-40B4-BE49-F238E27FC236}">
                <a16:creationId xmlns:a16="http://schemas.microsoft.com/office/drawing/2014/main" id="{349C1AFD-2BB1-41FF-914F-D25A3BD3E245}"/>
              </a:ext>
            </a:extLst>
          </p:cNvPr>
          <p:cNvSpPr/>
          <p:nvPr/>
        </p:nvSpPr>
        <p:spPr>
          <a:xfrm>
            <a:off x="2159000" y="-106065"/>
            <a:ext cx="642861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Dimitar Dimitrov</a:t>
            </a:r>
            <a:endParaRPr lang="bg-BG" sz="7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908F0E70-C98C-4250-9938-127DEFE48269}"/>
              </a:ext>
            </a:extLst>
          </p:cNvPr>
          <p:cNvSpPr/>
          <p:nvPr/>
        </p:nvSpPr>
        <p:spPr>
          <a:xfrm>
            <a:off x="9220200" y="-29865"/>
            <a:ext cx="278467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E8AF0E"/>
                </a:solidFill>
              </a:rPr>
              <a:t>Owner</a:t>
            </a:r>
            <a:endParaRPr lang="bg-BG" sz="60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E8AF0E"/>
              </a:solidFill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A7B20BF-FB7A-44A3-A470-23CE77660938}"/>
              </a:ext>
            </a:extLst>
          </p:cNvPr>
          <p:cNvSpPr/>
          <p:nvPr/>
        </p:nvSpPr>
        <p:spPr>
          <a:xfrm>
            <a:off x="2159000" y="1200329"/>
            <a:ext cx="618406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Student at </a:t>
            </a:r>
            <a:r>
              <a:rPr lang="en-US" sz="24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 University</a:t>
            </a:r>
            <a:r>
              <a:rPr lang="en-US" sz="2400" b="0" cap="none" spc="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en-US" sz="2400" b="0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 </a:t>
            </a:r>
            <a:r>
              <a:rPr lang="en-US" sz="2400" b="0" cap="none" spc="0" dirty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</a:t>
            </a:r>
            <a:r>
              <a:rPr lang="en-US" sz="24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hon</a:t>
            </a:r>
            <a:endParaRPr lang="bg-BG" sz="2400" b="0" cap="none" spc="0" dirty="0">
              <a:ln w="0"/>
              <a:solidFill>
                <a:srgbClr val="00B0F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7D78D875-C1F9-4B95-90CE-7CE37DFB74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3800" y="2565399"/>
            <a:ext cx="3378200" cy="36449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EA0CBD6D-E5B0-4306-9C9C-BD26A8E4AE70}"/>
              </a:ext>
            </a:extLst>
          </p:cNvPr>
          <p:cNvSpPr txBox="1"/>
          <p:nvPr/>
        </p:nvSpPr>
        <p:spPr>
          <a:xfrm>
            <a:off x="2159000" y="1768059"/>
            <a:ext cx="6581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Have basics knowledge in programming</a:t>
            </a:r>
            <a:r>
              <a:rPr lang="en-US" sz="2400" dirty="0"/>
              <a:t> 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2A23CE44-BD5E-434F-81C1-952730D04BDF}"/>
              </a:ext>
            </a:extLst>
          </p:cNvPr>
          <p:cNvSpPr/>
          <p:nvPr/>
        </p:nvSpPr>
        <p:spPr>
          <a:xfrm>
            <a:off x="2061681" y="2281534"/>
            <a:ext cx="68494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10+ Years of Football, boxing, Survival &amp; lots of sports</a:t>
            </a:r>
            <a:endParaRPr lang="bg-BG" sz="24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59D984BF-BBA0-4C6E-8247-C43077ACBDA2}"/>
              </a:ext>
            </a:extLst>
          </p:cNvPr>
          <p:cNvSpPr/>
          <p:nvPr/>
        </p:nvSpPr>
        <p:spPr>
          <a:xfrm>
            <a:off x="2061681" y="2862323"/>
            <a:ext cx="546931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Middle English speaker-B2.3</a:t>
            </a:r>
            <a:endParaRPr lang="bg-BG" sz="3600" b="0" cap="none" spc="0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B095D31F-617A-4582-9027-1271ABEB05F9}"/>
              </a:ext>
            </a:extLst>
          </p:cNvPr>
          <p:cNvSpPr/>
          <p:nvPr/>
        </p:nvSpPr>
        <p:spPr>
          <a:xfrm>
            <a:off x="2059286" y="3674341"/>
            <a:ext cx="67804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Interested in Full Stack Web Developing</a:t>
            </a:r>
            <a:endParaRPr lang="bg-BG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788689B7-AF27-43FC-B36A-FA4494BF3116}"/>
              </a:ext>
            </a:extLst>
          </p:cNvPr>
          <p:cNvSpPr/>
          <p:nvPr/>
        </p:nvSpPr>
        <p:spPr>
          <a:xfrm>
            <a:off x="2039859" y="4365181"/>
            <a:ext cx="636244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Every week he is in different city!</a:t>
            </a:r>
            <a:endParaRPr lang="bg-BG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9834061F-35F1-4AF3-817C-ED7587428351}"/>
              </a:ext>
            </a:extLst>
          </p:cNvPr>
          <p:cNvSpPr txBox="1"/>
          <p:nvPr/>
        </p:nvSpPr>
        <p:spPr>
          <a:xfrm>
            <a:off x="2059286" y="5287655"/>
            <a:ext cx="12155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1D59D"/>
                </a:solidFill>
              </a:rPr>
              <a:t>Future Software Engineer! </a:t>
            </a:r>
            <a:endParaRPr lang="bg-BG" sz="4800" dirty="0">
              <a:solidFill>
                <a:srgbClr val="01D59D"/>
              </a:solidFill>
            </a:endParaRPr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378C5922-5662-4F32-AEB2-293DCCF53DA3}"/>
              </a:ext>
            </a:extLst>
          </p:cNvPr>
          <p:cNvSpPr/>
          <p:nvPr/>
        </p:nvSpPr>
        <p:spPr>
          <a:xfrm>
            <a:off x="8740019" y="6303317"/>
            <a:ext cx="69659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F7007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https://mitko.vtori-world/</a:t>
            </a:r>
            <a:endParaRPr lang="bg-BG" sz="2400" dirty="0">
              <a:solidFill>
                <a:srgbClr val="CF7007"/>
              </a:solidFill>
            </a:endParaRPr>
          </a:p>
        </p:txBody>
      </p:sp>
      <p:sp>
        <p:nvSpPr>
          <p:cNvPr id="17" name="Правоъгълник 16">
            <a:extLst>
              <a:ext uri="{FF2B5EF4-FFF2-40B4-BE49-F238E27FC236}">
                <a16:creationId xmlns:a16="http://schemas.microsoft.com/office/drawing/2014/main" id="{D4D144FB-893F-4CF8-A544-82A56693ECA2}"/>
              </a:ext>
            </a:extLst>
          </p:cNvPr>
          <p:cNvSpPr/>
          <p:nvPr/>
        </p:nvSpPr>
        <p:spPr>
          <a:xfrm>
            <a:off x="2059286" y="6195938"/>
            <a:ext cx="55595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GitHub: </a:t>
            </a:r>
            <a:r>
              <a:rPr lang="en-US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linkClick r:id="rId7"/>
              </a:rPr>
              <a:t>github.com/</a:t>
            </a:r>
            <a:r>
              <a:rPr lang="en-US" sz="3200" b="1" cap="none" spc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hlinkClick r:id="rId7"/>
              </a:rPr>
              <a:t>MitkoVtori</a:t>
            </a:r>
            <a:endParaRPr lang="bg-BG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5474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FF4B9A0C-59D2-4523-9107-4BB9DC70F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BB4ABB9-D6B8-4BA9-B221-E5D9B763F51C}"/>
              </a:ext>
            </a:extLst>
          </p:cNvPr>
          <p:cNvSpPr/>
          <p:nvPr/>
        </p:nvSpPr>
        <p:spPr>
          <a:xfrm>
            <a:off x="0" y="0"/>
            <a:ext cx="2159000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5DABA548-DFAB-49AE-B8E9-12D505F09BCA}"/>
              </a:ext>
            </a:extLst>
          </p:cNvPr>
          <p:cNvSpPr txBox="1"/>
          <p:nvPr/>
        </p:nvSpPr>
        <p:spPr>
          <a:xfrm>
            <a:off x="2159000" y="-139701"/>
            <a:ext cx="1003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>
                <a:solidFill>
                  <a:schemeClr val="accent1">
                    <a:lumMod val="75000"/>
                  </a:schemeClr>
                </a:solidFill>
              </a:rPr>
              <a:t>Yoan</a:t>
            </a:r>
            <a:r>
              <a:rPr lang="en-US" sz="7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7200" dirty="0" err="1">
                <a:solidFill>
                  <a:schemeClr val="accent1">
                    <a:lumMod val="75000"/>
                  </a:schemeClr>
                </a:solidFill>
              </a:rPr>
              <a:t>Stoyanov</a:t>
            </a:r>
            <a:endParaRPr lang="bg-BG" sz="7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C8C3CA6F-202D-44BC-B070-E6BF72B3E760}"/>
              </a:ext>
            </a:extLst>
          </p:cNvPr>
          <p:cNvSpPr txBox="1"/>
          <p:nvPr/>
        </p:nvSpPr>
        <p:spPr>
          <a:xfrm>
            <a:off x="7905750" y="62997"/>
            <a:ext cx="831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Design</a:t>
            </a:r>
            <a:r>
              <a:rPr lang="en-US" dirty="0"/>
              <a:t> 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D6E3CD18-6AB7-47D5-90AB-F3AAE2E53BCE}"/>
              </a:ext>
            </a:extLst>
          </p:cNvPr>
          <p:cNvSpPr/>
          <p:nvPr/>
        </p:nvSpPr>
        <p:spPr>
          <a:xfrm>
            <a:off x="9150729" y="538850"/>
            <a:ext cx="54534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&amp;</a:t>
            </a:r>
            <a:endParaRPr lang="bg-BG" sz="4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9218C4AB-CF0E-45C4-96C6-26BF5BD8D848}"/>
              </a:ext>
            </a:extLst>
          </p:cNvPr>
          <p:cNvSpPr/>
          <p:nvPr/>
        </p:nvSpPr>
        <p:spPr>
          <a:xfrm>
            <a:off x="8701669" y="1094049"/>
            <a:ext cx="429750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200" b="1" dirty="0">
                <a:ln/>
                <a:solidFill>
                  <a:schemeClr val="accent4"/>
                </a:solidFill>
              </a:rPr>
              <a:t>Administration</a:t>
            </a:r>
            <a:endParaRPr lang="bg-BG" sz="3200" b="1" dirty="0">
              <a:ln/>
              <a:solidFill>
                <a:schemeClr val="accent4"/>
              </a:solidFill>
            </a:endParaRPr>
          </a:p>
        </p:txBody>
      </p:sp>
      <p:pic>
        <p:nvPicPr>
          <p:cNvPr id="10" name="Картина 9">
            <a:extLst>
              <a:ext uri="{FF2B5EF4-FFF2-40B4-BE49-F238E27FC236}">
                <a16:creationId xmlns:a16="http://schemas.microsoft.com/office/drawing/2014/main" id="{B9E40E5B-303B-4FF0-A635-4337AF8FC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525" y="1536481"/>
            <a:ext cx="3603976" cy="4079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512AD69B-D7CE-48B1-9786-3915EBFBEDB6}"/>
              </a:ext>
            </a:extLst>
          </p:cNvPr>
          <p:cNvSpPr/>
          <p:nvPr/>
        </p:nvSpPr>
        <p:spPr>
          <a:xfrm>
            <a:off x="2159000" y="1246736"/>
            <a:ext cx="47128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Live In Germany</a:t>
            </a:r>
            <a:endParaRPr lang="bg-BG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BC2CE121-1F13-4235-A40B-4509A5E81597}"/>
              </a:ext>
            </a:extLst>
          </p:cNvPr>
          <p:cNvSpPr/>
          <p:nvPr/>
        </p:nvSpPr>
        <p:spPr>
          <a:xfrm>
            <a:off x="2159000" y="2529228"/>
            <a:ext cx="686425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Polyglot(speaking more than three languages)</a:t>
            </a:r>
            <a:endParaRPr lang="bg-BG" sz="2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0BBEC033-5598-4AD6-B6E2-5146AFA3CE04}"/>
              </a:ext>
            </a:extLst>
          </p:cNvPr>
          <p:cNvSpPr/>
          <p:nvPr/>
        </p:nvSpPr>
        <p:spPr>
          <a:xfrm>
            <a:off x="2075240" y="3242665"/>
            <a:ext cx="662642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Learning Software design</a:t>
            </a:r>
            <a:endParaRPr lang="bg-BG" sz="48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FE1B9D5C-2EFA-4A91-A2A1-7973AC86774D}"/>
              </a:ext>
            </a:extLst>
          </p:cNvPr>
          <p:cNvSpPr/>
          <p:nvPr/>
        </p:nvSpPr>
        <p:spPr>
          <a:xfrm>
            <a:off x="2053599" y="4162151"/>
            <a:ext cx="766857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000" b="1" cap="none" spc="0" dirty="0">
                <a:ln/>
                <a:solidFill>
                  <a:schemeClr val="accent3"/>
                </a:solidFill>
                <a:effectLst/>
              </a:rPr>
              <a:t>Have a little bit knowledge in </a:t>
            </a:r>
            <a:r>
              <a:rPr lang="en-US" sz="4000" b="1" cap="none" spc="0" dirty="0">
                <a:ln/>
                <a:solidFill>
                  <a:schemeClr val="accent3"/>
                </a:solidFill>
                <a:effectLst/>
                <a:highlight>
                  <a:srgbClr val="FFFF00"/>
                </a:highlight>
              </a:rPr>
              <a:t> </a:t>
            </a:r>
            <a:r>
              <a:rPr lang="en-US" sz="40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  <a:highlight>
                  <a:srgbClr val="FFFF00"/>
                </a:highlight>
              </a:rPr>
              <a:t>JS </a:t>
            </a:r>
            <a:r>
              <a:rPr lang="en-US" sz="4000" b="1" cap="none" spc="0" dirty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…</a:t>
            </a:r>
            <a:endParaRPr lang="bg-BG" sz="40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sp>
        <p:nvSpPr>
          <p:cNvPr id="15" name="Текстово поле 14">
            <a:extLst>
              <a:ext uri="{FF2B5EF4-FFF2-40B4-BE49-F238E27FC236}">
                <a16:creationId xmlns:a16="http://schemas.microsoft.com/office/drawing/2014/main" id="{08C1488F-D16F-49D6-AC44-574FAEC75612}"/>
              </a:ext>
            </a:extLst>
          </p:cNvPr>
          <p:cNvSpPr txBox="1"/>
          <p:nvPr/>
        </p:nvSpPr>
        <p:spPr>
          <a:xfrm>
            <a:off x="2159000" y="5344689"/>
            <a:ext cx="7128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GitHub: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</a:t>
            </a:r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HackerstoyanovBG</a:t>
            </a:r>
            <a:endParaRPr lang="bg-BG" sz="3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4F725C8-8E50-449A-9898-C7A2010D2C95}"/>
              </a:ext>
            </a:extLst>
          </p:cNvPr>
          <p:cNvSpPr/>
          <p:nvPr/>
        </p:nvSpPr>
        <p:spPr>
          <a:xfrm>
            <a:off x="9150729" y="6414340"/>
            <a:ext cx="6430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F7007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https://Mitko.Vtori-World/</a:t>
            </a:r>
            <a:endParaRPr lang="bg-BG" sz="2000" dirty="0">
              <a:solidFill>
                <a:srgbClr val="CF700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43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BB0E6B0C-C7F4-431D-B67A-F497CA581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авоъгълник 5">
            <a:extLst>
              <a:ext uri="{FF2B5EF4-FFF2-40B4-BE49-F238E27FC236}">
                <a16:creationId xmlns:a16="http://schemas.microsoft.com/office/drawing/2014/main" id="{DDD48CA6-171B-4251-B50E-DB6FB7F58EAE}"/>
              </a:ext>
            </a:extLst>
          </p:cNvPr>
          <p:cNvSpPr/>
          <p:nvPr/>
        </p:nvSpPr>
        <p:spPr>
          <a:xfrm>
            <a:off x="2857501" y="630534"/>
            <a:ext cx="566987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Currently Hiring!</a:t>
            </a:r>
            <a:endParaRPr lang="bg-BG" sz="5400" b="0" cap="none" spc="0" dirty="0">
              <a:ln w="0"/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9E24B444-2ABF-443F-8C91-FDA4263B9DE3}"/>
              </a:ext>
            </a:extLst>
          </p:cNvPr>
          <p:cNvSpPr/>
          <p:nvPr/>
        </p:nvSpPr>
        <p:spPr>
          <a:xfrm>
            <a:off x="1524180" y="1722733"/>
            <a:ext cx="83365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Left"/>
              <a:lightRig rig="threePt" dir="t"/>
            </a:scene3d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  <a:reflection blurRad="6350" stA="60000" endA="900" endPos="60000" dist="29997" dir="5400000" sy="-100000" algn="bl" rotWithShape="0"/>
                </a:effectLst>
              </a:rPr>
              <a:t>Searching for someone who</a:t>
            </a:r>
            <a:r>
              <a:rPr lang="en-US" sz="5400" b="1" cap="none" spc="0" dirty="0">
                <a:ln w="13462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:</a:t>
            </a:r>
            <a:endParaRPr lang="bg-BG" sz="5400" b="1" cap="none" spc="0" dirty="0">
              <a:ln w="13462">
                <a:solidFill>
                  <a:schemeClr val="accent4">
                    <a:lumMod val="60000"/>
                    <a:lumOff val="40000"/>
                  </a:schemeClr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AA345A95-D704-4A93-A2FD-88E143A84B60}"/>
              </a:ext>
            </a:extLst>
          </p:cNvPr>
          <p:cNvSpPr/>
          <p:nvPr/>
        </p:nvSpPr>
        <p:spPr>
          <a:xfrm>
            <a:off x="1930084" y="2814932"/>
            <a:ext cx="833183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 basic knowledge in HTML &amp; CSS</a:t>
            </a:r>
            <a:endParaRPr lang="bg-BG" sz="40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0" name="Правоъгълник 9">
            <a:extLst>
              <a:ext uri="{FF2B5EF4-FFF2-40B4-BE49-F238E27FC236}">
                <a16:creationId xmlns:a16="http://schemas.microsoft.com/office/drawing/2014/main" id="{A56C204F-A08F-4E0F-B4BF-54EFB19CC9DB}"/>
              </a:ext>
            </a:extLst>
          </p:cNvPr>
          <p:cNvSpPr/>
          <p:nvPr/>
        </p:nvSpPr>
        <p:spPr>
          <a:xfrm>
            <a:off x="3379936" y="3414812"/>
            <a:ext cx="543212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Have </a:t>
            </a:r>
            <a:r>
              <a:rPr lang="en-US" sz="4400" b="1" cap="none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TeamWork</a:t>
            </a:r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Skills</a:t>
            </a:r>
            <a:endParaRPr lang="bg-BG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19E2FA36-DA43-4F4A-AC08-230A74469678}"/>
              </a:ext>
            </a:extLst>
          </p:cNvPr>
          <p:cNvSpPr/>
          <p:nvPr/>
        </p:nvSpPr>
        <p:spPr>
          <a:xfrm>
            <a:off x="4361579" y="4122698"/>
            <a:ext cx="32402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Is Creative</a:t>
            </a:r>
            <a:endParaRPr lang="bg-BG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370FC3B0-73A7-4BA5-BAC8-9564810ADC65}"/>
              </a:ext>
            </a:extLst>
          </p:cNvPr>
          <p:cNvSpPr/>
          <p:nvPr/>
        </p:nvSpPr>
        <p:spPr>
          <a:xfrm>
            <a:off x="1446233" y="4784133"/>
            <a:ext cx="92995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Speak English and/or Bulgarian</a:t>
            </a:r>
            <a:endParaRPr lang="bg-BG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81CC0821-9C7A-4B5C-85FF-6EADE2075D0D}"/>
              </a:ext>
            </a:extLst>
          </p:cNvPr>
          <p:cNvSpPr/>
          <p:nvPr/>
        </p:nvSpPr>
        <p:spPr>
          <a:xfrm>
            <a:off x="0" y="5636400"/>
            <a:ext cx="36619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3"/>
                </a:solidFill>
                <a:effectLst/>
              </a:rPr>
              <a:t>Can work for </a:t>
            </a:r>
            <a:r>
              <a:rPr lang="en-US" sz="3600" b="1" cap="none" spc="0" dirty="0">
                <a:ln/>
                <a:solidFill>
                  <a:schemeClr val="accent6">
                    <a:lumMod val="60000"/>
                    <a:lumOff val="40000"/>
                  </a:schemeClr>
                </a:solidFill>
                <a:effectLst/>
              </a:rPr>
              <a:t>FREE</a:t>
            </a:r>
            <a:endParaRPr lang="bg-BG" sz="3600" b="1" cap="none" spc="0" dirty="0">
              <a:ln/>
              <a:solidFill>
                <a:schemeClr val="accent6">
                  <a:lumMod val="60000"/>
                  <a:lumOff val="40000"/>
                </a:schemeClr>
              </a:solidFill>
              <a:effectLst/>
            </a:endParaRPr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648C61D3-24D2-4B09-A9CB-E793658C3DD9}"/>
              </a:ext>
            </a:extLst>
          </p:cNvPr>
          <p:cNvSpPr/>
          <p:nvPr/>
        </p:nvSpPr>
        <p:spPr>
          <a:xfrm>
            <a:off x="6880701" y="5636399"/>
            <a:ext cx="495840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3"/>
                </a:solidFill>
                <a:effectLst/>
              </a:rPr>
              <a:t>Know how to use </a:t>
            </a:r>
            <a:r>
              <a:rPr lang="en-US" sz="3600" b="1" cap="none" spc="0" dirty="0">
                <a:ln/>
                <a:solidFill>
                  <a:schemeClr val="bg1">
                    <a:lumMod val="95000"/>
                  </a:schemeClr>
                </a:solidFill>
                <a:effectLst/>
              </a:rPr>
              <a:t>GitHub</a:t>
            </a:r>
            <a:endParaRPr lang="bg-BG" sz="3600" b="1" cap="none" spc="0" dirty="0">
              <a:ln/>
              <a:solidFill>
                <a:schemeClr val="bg1">
                  <a:lumMod val="95000"/>
                </a:schemeClr>
              </a:solidFill>
              <a:effectLst/>
            </a:endParaRPr>
          </a:p>
        </p:txBody>
      </p:sp>
      <p:sp>
        <p:nvSpPr>
          <p:cNvPr id="15" name="Правоъгълник 14">
            <a:extLst>
              <a:ext uri="{FF2B5EF4-FFF2-40B4-BE49-F238E27FC236}">
                <a16:creationId xmlns:a16="http://schemas.microsoft.com/office/drawing/2014/main" id="{BA55A284-0F47-4C7F-83AE-376E47C5E28D}"/>
              </a:ext>
            </a:extLst>
          </p:cNvPr>
          <p:cNvSpPr/>
          <p:nvPr/>
        </p:nvSpPr>
        <p:spPr>
          <a:xfrm>
            <a:off x="2179223" y="1302225"/>
            <a:ext cx="6825651" cy="618630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Apply here: </a:t>
            </a:r>
            <a:r>
              <a:rPr lang="en-US" sz="3600" b="0" cap="none" spc="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mitko.vtori</a:t>
            </a:r>
            <a:r>
              <a:rPr lang="en-US" sz="360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@gmail.com</a:t>
            </a:r>
            <a:endParaRPr lang="en-US" sz="3600" dirty="0">
              <a:ln w="0"/>
              <a:solidFill>
                <a:srgbClr val="00B0F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sz="36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Apply here: </a:t>
            </a:r>
            <a:r>
              <a:rPr lang="en-US" sz="3600" b="0" cap="none" spc="0" dirty="0">
                <a:ln w="0"/>
                <a:solidFill>
                  <a:srgbClr val="00B0F0"/>
                </a:solidFill>
                <a:effectLst>
                  <a:reflection blurRad="6350" stA="53000" endA="300" endPos="35500" dir="5400000" sy="-90000" algn="bl" rotWithShape="0"/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mitko.vtori@gmail.com</a:t>
            </a:r>
            <a:endParaRPr lang="bg-BG" sz="3600" b="0" cap="none" spc="0" dirty="0">
              <a:ln w="0"/>
              <a:solidFill>
                <a:srgbClr val="00B0F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bg-BG" sz="36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7CF58D4A-ECF1-4363-9394-DF70F388160A}"/>
              </a:ext>
            </a:extLst>
          </p:cNvPr>
          <p:cNvSpPr/>
          <p:nvPr/>
        </p:nvSpPr>
        <p:spPr>
          <a:xfrm>
            <a:off x="9194546" y="6397942"/>
            <a:ext cx="29690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https://Mitko.Vtori-World/</a:t>
            </a:r>
            <a:endParaRPr lang="bg-BG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81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8BEA940D-F073-49CB-B66C-A86C023D4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7" name="Картина 26">
            <a:extLst>
              <a:ext uri="{FF2B5EF4-FFF2-40B4-BE49-F238E27FC236}">
                <a16:creationId xmlns:a16="http://schemas.microsoft.com/office/drawing/2014/main" id="{5B8CD316-3692-47F0-A88B-2D85B4C85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15798">
            <a:off x="7177939" y="1880710"/>
            <a:ext cx="599209" cy="687182"/>
          </a:xfrm>
          <a:prstGeom prst="rect">
            <a:avLst/>
          </a:prstGeom>
        </p:spPr>
      </p:pic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64C1ED1C-C0FC-439C-BC3E-784CE4D36E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86" y="2144233"/>
            <a:ext cx="1929211" cy="1195868"/>
          </a:xfrm>
          <a:prstGeom prst="rect">
            <a:avLst/>
          </a:prstGeom>
        </p:spPr>
      </p:pic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3FDF0AE7-77DA-4419-98A4-4A1593D6D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292">
            <a:off x="10727060" y="2215633"/>
            <a:ext cx="412324" cy="472859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550BB6A7-50C9-480D-AFDD-A67180F50485}"/>
              </a:ext>
            </a:extLst>
          </p:cNvPr>
          <p:cNvSpPr/>
          <p:nvPr/>
        </p:nvSpPr>
        <p:spPr>
          <a:xfrm>
            <a:off x="-79798" y="1240135"/>
            <a:ext cx="1178470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i="1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our website</a:t>
            </a:r>
            <a:endParaRPr lang="bg-BG" sz="8000" b="1" i="1" cap="none" spc="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C21B0BC8-353B-4DB6-B67D-F8B4312F8C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32544">
            <a:off x="91793" y="2312099"/>
            <a:ext cx="1740475" cy="1998678"/>
          </a:xfrm>
          <a:prstGeom prst="rect">
            <a:avLst/>
          </a:prstGeom>
        </p:spPr>
      </p:pic>
      <p:pic>
        <p:nvPicPr>
          <p:cNvPr id="17" name="Картина 16">
            <a:extLst>
              <a:ext uri="{FF2B5EF4-FFF2-40B4-BE49-F238E27FC236}">
                <a16:creationId xmlns:a16="http://schemas.microsoft.com/office/drawing/2014/main" id="{B608A57F-27D5-4E1C-B7D0-FF25575B97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144" y="4478644"/>
            <a:ext cx="1590053" cy="1586873"/>
          </a:xfrm>
          <a:prstGeom prst="rect">
            <a:avLst/>
          </a:prstGeom>
        </p:spPr>
      </p:pic>
      <p:pic>
        <p:nvPicPr>
          <p:cNvPr id="19" name="Картина 18">
            <a:extLst>
              <a:ext uri="{FF2B5EF4-FFF2-40B4-BE49-F238E27FC236}">
                <a16:creationId xmlns:a16="http://schemas.microsoft.com/office/drawing/2014/main" id="{4D3CCC46-9C1A-40C3-895F-B3D63EDF55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847" y="4478644"/>
            <a:ext cx="1902645" cy="1964481"/>
          </a:xfrm>
          <a:prstGeom prst="rect">
            <a:avLst/>
          </a:prstGeom>
        </p:spPr>
      </p:pic>
      <p:pic>
        <p:nvPicPr>
          <p:cNvPr id="21" name="Картина 20">
            <a:extLst>
              <a:ext uri="{FF2B5EF4-FFF2-40B4-BE49-F238E27FC236}">
                <a16:creationId xmlns:a16="http://schemas.microsoft.com/office/drawing/2014/main" id="{22A724CA-57B4-46B9-BE95-E3299751C4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80" y="5797598"/>
            <a:ext cx="526245" cy="645527"/>
          </a:xfrm>
          <a:prstGeom prst="rect">
            <a:avLst/>
          </a:prstGeom>
        </p:spPr>
      </p:pic>
      <p:pic>
        <p:nvPicPr>
          <p:cNvPr id="23" name="Картина 22">
            <a:extLst>
              <a:ext uri="{FF2B5EF4-FFF2-40B4-BE49-F238E27FC236}">
                <a16:creationId xmlns:a16="http://schemas.microsoft.com/office/drawing/2014/main" id="{DAA1EABA-2416-493B-A453-6338B8EBF3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67" y="94571"/>
            <a:ext cx="1246577" cy="142959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5" name="Картина 24">
            <a:extLst>
              <a:ext uri="{FF2B5EF4-FFF2-40B4-BE49-F238E27FC236}">
                <a16:creationId xmlns:a16="http://schemas.microsoft.com/office/drawing/2014/main" id="{F1AB536F-13F4-4889-A8A5-DC037AE84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15798">
            <a:off x="7101993" y="700225"/>
            <a:ext cx="599209" cy="687182"/>
          </a:xfrm>
          <a:prstGeom prst="rect">
            <a:avLst/>
          </a:prstGeom>
        </p:spPr>
      </p:pic>
      <p:pic>
        <p:nvPicPr>
          <p:cNvPr id="26" name="Картина 25">
            <a:extLst>
              <a:ext uri="{FF2B5EF4-FFF2-40B4-BE49-F238E27FC236}">
                <a16:creationId xmlns:a16="http://schemas.microsoft.com/office/drawing/2014/main" id="{DE25DAC5-B950-496E-BE2F-845297BFD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43835">
            <a:off x="2798687" y="579669"/>
            <a:ext cx="599209" cy="687182"/>
          </a:xfrm>
          <a:prstGeom prst="rect">
            <a:avLst/>
          </a:prstGeom>
        </p:spPr>
      </p:pic>
      <p:pic>
        <p:nvPicPr>
          <p:cNvPr id="28" name="Картина 27">
            <a:extLst>
              <a:ext uri="{FF2B5EF4-FFF2-40B4-BE49-F238E27FC236}">
                <a16:creationId xmlns:a16="http://schemas.microsoft.com/office/drawing/2014/main" id="{39D12E6F-DB65-47C6-BB20-5EBA8723A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19517">
            <a:off x="1646270" y="4656817"/>
            <a:ext cx="884620" cy="1014496"/>
          </a:xfrm>
          <a:prstGeom prst="rect">
            <a:avLst/>
          </a:prstGeom>
        </p:spPr>
      </p:pic>
      <p:pic>
        <p:nvPicPr>
          <p:cNvPr id="29" name="Картина 28">
            <a:extLst>
              <a:ext uri="{FF2B5EF4-FFF2-40B4-BE49-F238E27FC236}">
                <a16:creationId xmlns:a16="http://schemas.microsoft.com/office/drawing/2014/main" id="{6E4C249B-BBD1-44B5-BB45-9CFCBB9C48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96108">
            <a:off x="9302513" y="3651013"/>
            <a:ext cx="673976" cy="773962"/>
          </a:xfrm>
          <a:prstGeom prst="rect">
            <a:avLst/>
          </a:prstGeom>
        </p:spPr>
      </p:pic>
      <p:pic>
        <p:nvPicPr>
          <p:cNvPr id="30" name="Картина 29">
            <a:extLst>
              <a:ext uri="{FF2B5EF4-FFF2-40B4-BE49-F238E27FC236}">
                <a16:creationId xmlns:a16="http://schemas.microsoft.com/office/drawing/2014/main" id="{30E1A23B-73FB-4856-B573-97C053CB20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96108">
            <a:off x="10712389" y="168161"/>
            <a:ext cx="603284" cy="692783"/>
          </a:xfrm>
          <a:prstGeom prst="rect">
            <a:avLst/>
          </a:prstGeom>
        </p:spPr>
      </p:pic>
      <p:pic>
        <p:nvPicPr>
          <p:cNvPr id="31" name="Картина 30">
            <a:extLst>
              <a:ext uri="{FF2B5EF4-FFF2-40B4-BE49-F238E27FC236}">
                <a16:creationId xmlns:a16="http://schemas.microsoft.com/office/drawing/2014/main" id="{B9AE458A-2B2A-4FF7-BF58-4377EFADDC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96108" flipV="1">
            <a:off x="6164725" y="3229063"/>
            <a:ext cx="554664" cy="636950"/>
          </a:xfrm>
          <a:prstGeom prst="rect">
            <a:avLst/>
          </a:prstGeom>
        </p:spPr>
      </p:pic>
      <p:pic>
        <p:nvPicPr>
          <p:cNvPr id="32" name="Картина 31">
            <a:extLst>
              <a:ext uri="{FF2B5EF4-FFF2-40B4-BE49-F238E27FC236}">
                <a16:creationId xmlns:a16="http://schemas.microsoft.com/office/drawing/2014/main" id="{C20DC8E7-143A-46E4-8BA5-FA2E60033C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9055">
            <a:off x="7480498" y="5881570"/>
            <a:ext cx="673976" cy="773962"/>
          </a:xfrm>
          <a:prstGeom prst="rect">
            <a:avLst/>
          </a:prstGeom>
        </p:spPr>
      </p:pic>
      <p:pic>
        <p:nvPicPr>
          <p:cNvPr id="33" name="Картина 32">
            <a:extLst>
              <a:ext uri="{FF2B5EF4-FFF2-40B4-BE49-F238E27FC236}">
                <a16:creationId xmlns:a16="http://schemas.microsoft.com/office/drawing/2014/main" id="{2808D70B-3D28-4BD5-A6C3-FBE35E223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38254">
            <a:off x="3120587" y="5638797"/>
            <a:ext cx="1023772" cy="63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59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E77660E8-6006-4A80-9633-BE1B412CB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2200" y="0"/>
            <a:ext cx="13716000" cy="6857999"/>
          </a:xfrm>
          <a:prstGeom prst="rect">
            <a:avLst/>
          </a:prstGeo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20440F73-3F66-4F08-8DC7-5A19D82C6321}"/>
              </a:ext>
            </a:extLst>
          </p:cNvPr>
          <p:cNvSpPr txBox="1"/>
          <p:nvPr/>
        </p:nvSpPr>
        <p:spPr>
          <a:xfrm>
            <a:off x="7366000" y="-114300"/>
            <a:ext cx="3289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Main Page</a:t>
            </a:r>
            <a:endParaRPr lang="bg-BG" sz="5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735189B8-55C1-407B-B2CC-BB5B2AE4A469}"/>
              </a:ext>
            </a:extLst>
          </p:cNvPr>
          <p:cNvSpPr txBox="1"/>
          <p:nvPr/>
        </p:nvSpPr>
        <p:spPr>
          <a:xfrm>
            <a:off x="-90502" y="1162347"/>
            <a:ext cx="2463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every page by clicking this logo you’ll be send to the main page</a:t>
            </a:r>
            <a:endParaRPr lang="bg-BG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Стрелка надясно 9">
            <a:extLst>
              <a:ext uri="{FF2B5EF4-FFF2-40B4-BE49-F238E27FC236}">
                <a16:creationId xmlns:a16="http://schemas.microsoft.com/office/drawing/2014/main" id="{14524462-8C39-466A-8845-2D5C68049653}"/>
              </a:ext>
            </a:extLst>
          </p:cNvPr>
          <p:cNvSpPr/>
          <p:nvPr/>
        </p:nvSpPr>
        <p:spPr>
          <a:xfrm rot="17990519">
            <a:off x="396566" y="677453"/>
            <a:ext cx="900120" cy="40344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74562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C7780968-6A24-45E7-B523-499EA6B40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400300"/>
          </a:xfrm>
          <a:prstGeom prst="rect">
            <a:avLst/>
          </a:prstGeom>
        </p:spPr>
      </p:pic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9BE0A42C-F899-48F6-A41A-35645A7AEB8F}"/>
              </a:ext>
            </a:extLst>
          </p:cNvPr>
          <p:cNvSpPr/>
          <p:nvPr/>
        </p:nvSpPr>
        <p:spPr>
          <a:xfrm>
            <a:off x="429823" y="998835"/>
            <a:ext cx="31261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Sliding bar</a:t>
            </a:r>
            <a:endParaRPr lang="bg-BG" sz="5400" dirty="0">
              <a:ln w="0"/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Стрелка надясно 4">
            <a:extLst>
              <a:ext uri="{FF2B5EF4-FFF2-40B4-BE49-F238E27FC236}">
                <a16:creationId xmlns:a16="http://schemas.microsoft.com/office/drawing/2014/main" id="{3C2495A8-D86A-4C07-BA76-64BD4A2FECE6}"/>
              </a:ext>
            </a:extLst>
          </p:cNvPr>
          <p:cNvSpPr/>
          <p:nvPr/>
        </p:nvSpPr>
        <p:spPr>
          <a:xfrm>
            <a:off x="3556000" y="1244600"/>
            <a:ext cx="1689100" cy="6775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80BE3EA3-DE6A-4E75-9ACF-036D185CA0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00300"/>
            <a:ext cx="9677400" cy="4457700"/>
          </a:xfrm>
          <a:prstGeom prst="rect">
            <a:avLst/>
          </a:prstGeom>
        </p:spPr>
      </p:pic>
      <p:sp>
        <p:nvSpPr>
          <p:cNvPr id="8" name="Правоъгълник 7">
            <a:extLst>
              <a:ext uri="{FF2B5EF4-FFF2-40B4-BE49-F238E27FC236}">
                <a16:creationId xmlns:a16="http://schemas.microsoft.com/office/drawing/2014/main" id="{F6CA9B2B-60B4-41C8-8A45-DB8EDC4BE88C}"/>
              </a:ext>
            </a:extLst>
          </p:cNvPr>
          <p:cNvSpPr/>
          <p:nvPr/>
        </p:nvSpPr>
        <p:spPr>
          <a:xfrm>
            <a:off x="9677400" y="2400300"/>
            <a:ext cx="2514600" cy="4457700"/>
          </a:xfrm>
          <a:prstGeom prst="rect">
            <a:avLst/>
          </a:prstGeom>
          <a:solidFill>
            <a:srgbClr val="990099"/>
          </a:solidFill>
          <a:ln>
            <a:solidFill>
              <a:srgbClr val="99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rgbClr val="CC33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87323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335</TotalTime>
  <Words>327</Words>
  <Application>Microsoft Office PowerPoint</Application>
  <PresentationFormat>Широк екран</PresentationFormat>
  <Paragraphs>71</Paragraphs>
  <Slides>17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17</vt:i4>
      </vt:variant>
    </vt:vector>
  </HeadingPairs>
  <TitlesOfParts>
    <vt:vector size="22" baseType="lpstr">
      <vt:lpstr>Arial</vt:lpstr>
      <vt:lpstr>Bahnschrift</vt:lpstr>
      <vt:lpstr>Calibri</vt:lpstr>
      <vt:lpstr>Calibri Light</vt:lpstr>
      <vt:lpstr>Тема на Office</vt:lpstr>
      <vt:lpstr>Welcome to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</dc:title>
  <dc:creator>Dimitar Dimitrov</dc:creator>
  <cp:lastModifiedBy>Dimitar Dimitrov</cp:lastModifiedBy>
  <cp:revision>29</cp:revision>
  <dcterms:created xsi:type="dcterms:W3CDTF">2022-10-12T06:31:15Z</dcterms:created>
  <dcterms:modified xsi:type="dcterms:W3CDTF">2022-10-12T12:06:26Z</dcterms:modified>
</cp:coreProperties>
</file>

<file path=docProps/thumbnail.jpeg>
</file>